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60" r:id="rId3"/>
    <p:sldId id="259" r:id="rId4"/>
    <p:sldId id="264" r:id="rId5"/>
    <p:sldId id="266" r:id="rId6"/>
    <p:sldId id="268" r:id="rId7"/>
    <p:sldId id="271" r:id="rId8"/>
    <p:sldId id="270" r:id="rId9"/>
    <p:sldId id="269" r:id="rId10"/>
    <p:sldId id="272" r:id="rId11"/>
    <p:sldId id="276" r:id="rId12"/>
    <p:sldId id="275" r:id="rId13"/>
    <p:sldId id="274" r:id="rId14"/>
    <p:sldId id="258" r:id="rId15"/>
    <p:sldId id="284" r:id="rId16"/>
    <p:sldId id="291" r:id="rId17"/>
    <p:sldId id="290" r:id="rId18"/>
    <p:sldId id="289" r:id="rId19"/>
    <p:sldId id="288" r:id="rId20"/>
    <p:sldId id="286" r:id="rId21"/>
    <p:sldId id="287" r:id="rId22"/>
    <p:sldId id="285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62" r:id="rId39"/>
  </p:sldIdLst>
  <p:sldSz cx="12192000" cy="6858000"/>
  <p:notesSz cx="6858000" cy="9144000"/>
  <p:embeddedFontLst>
    <p:embeddedFont>
      <p:font typeface="Martian Mono" panose="020B0604020202020204" charset="0"/>
      <p:regular r:id="rId41"/>
      <p:bold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Martian Mono ExtraBold" panose="020B0604020202020204" charset="0"/>
      <p:bold r:id="rId47"/>
    </p:embeddedFont>
    <p:embeddedFont>
      <p:font typeface="Martian Mono SemiBold" panose="020B0604020202020204" charset="0"/>
      <p:bold r:id="rId4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800" dirty="0"/>
              <a:t>Не выполнили задания по химии</a:t>
            </a:r>
          </a:p>
          <a:p>
            <a:pPr>
              <a:defRPr sz="1400"/>
            </a:pPr>
            <a:r>
              <a:rPr lang="ru-RU" sz="1800" dirty="0"/>
              <a:t>(получили 0 баллов по критериям оценивания)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  <c:spPr>
        <a:solidFill>
          <a:schemeClr val="bg1">
            <a:lumMod val="85000"/>
            <a:alpha val="50000"/>
          </a:schemeClr>
        </a:solidFill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28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1-58F6-42B7-B2F8-F12F9E08D922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58F6-42B7-B2F8-F12F9E08D922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5-58F6-42B7-B2F8-F12F9E08D922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7-58F6-42B7-B2F8-F12F9E08D922}"/>
              </c:ext>
            </c:extLst>
          </c:dPt>
          <c:dPt>
            <c:idx val="32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9-58F6-42B7-B2F8-F12F9E08D922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B-58F6-42B7-B2F8-F12F9E08D922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химия!$A$3:$B$36</c:f>
              <c:multiLvlStrCache>
                <c:ptCount val="34"/>
                <c:lvl>
                  <c:pt idx="0">
                    <c:v>В1</c:v>
                  </c:pt>
                  <c:pt idx="1">
                    <c:v>В2</c:v>
                  </c:pt>
                  <c:pt idx="2">
                    <c:v>В3</c:v>
                  </c:pt>
                  <c:pt idx="3">
                    <c:v>В4</c:v>
                  </c:pt>
                  <c:pt idx="4">
                    <c:v>В5</c:v>
                  </c:pt>
                  <c:pt idx="5">
                    <c:v>В6</c:v>
                  </c:pt>
                  <c:pt idx="6">
                    <c:v>В7</c:v>
                  </c:pt>
                  <c:pt idx="7">
                    <c:v>В8</c:v>
                  </c:pt>
                  <c:pt idx="8">
                    <c:v>В9</c:v>
                  </c:pt>
                  <c:pt idx="9">
                    <c:v>В10</c:v>
                  </c:pt>
                  <c:pt idx="10">
                    <c:v>В11</c:v>
                  </c:pt>
                  <c:pt idx="11">
                    <c:v>В12</c:v>
                  </c:pt>
                  <c:pt idx="12">
                    <c:v>В13</c:v>
                  </c:pt>
                  <c:pt idx="13">
                    <c:v>В14</c:v>
                  </c:pt>
                  <c:pt idx="14">
                    <c:v>В15</c:v>
                  </c:pt>
                  <c:pt idx="15">
                    <c:v>В16</c:v>
                  </c:pt>
                  <c:pt idx="16">
                    <c:v>В17</c:v>
                  </c:pt>
                  <c:pt idx="17">
                    <c:v>В18</c:v>
                  </c:pt>
                  <c:pt idx="18">
                    <c:v>В19</c:v>
                  </c:pt>
                  <c:pt idx="19">
                    <c:v>В20</c:v>
                  </c:pt>
                  <c:pt idx="20">
                    <c:v>В21</c:v>
                  </c:pt>
                  <c:pt idx="21">
                    <c:v>В22</c:v>
                  </c:pt>
                  <c:pt idx="22">
                    <c:v>В23</c:v>
                  </c:pt>
                  <c:pt idx="23">
                    <c:v>В24</c:v>
                  </c:pt>
                  <c:pt idx="24">
                    <c:v>В25</c:v>
                  </c:pt>
                  <c:pt idx="25">
                    <c:v>В26</c:v>
                  </c:pt>
                  <c:pt idx="26">
                    <c:v>В27</c:v>
                  </c:pt>
                  <c:pt idx="27">
                    <c:v>В28</c:v>
                  </c:pt>
                  <c:pt idx="28">
                    <c:v>С1</c:v>
                  </c:pt>
                  <c:pt idx="29">
                    <c:v>С2</c:v>
                  </c:pt>
                  <c:pt idx="30">
                    <c:v>С3</c:v>
                  </c:pt>
                  <c:pt idx="31">
                    <c:v>С4</c:v>
                  </c:pt>
                  <c:pt idx="32">
                    <c:v>С5</c:v>
                  </c:pt>
                  <c:pt idx="33">
                    <c:v>С6</c:v>
                  </c:pt>
                </c:lvl>
                <c:lvl>
                  <c:pt idx="0">
                    <c:v>Задания с кратким ответом</c:v>
                  </c:pt>
                  <c:pt idx="28">
                    <c:v>Задания с развернутым ответом</c:v>
                  </c:pt>
                </c:lvl>
              </c:multiLvlStrCache>
            </c:multiLvlStrRef>
          </c:cat>
          <c:val>
            <c:numRef>
              <c:f>химия!$D$3:$D$36</c:f>
              <c:numCache>
                <c:formatCode>0%</c:formatCode>
                <c:ptCount val="34"/>
                <c:pt idx="0">
                  <c:v>0.20640569395017794</c:v>
                </c:pt>
                <c:pt idx="1">
                  <c:v>0.22775800711743771</c:v>
                </c:pt>
                <c:pt idx="2">
                  <c:v>0.21352313167259787</c:v>
                </c:pt>
                <c:pt idx="3">
                  <c:v>0.24199288256227758</c:v>
                </c:pt>
                <c:pt idx="4">
                  <c:v>0.28469750889679718</c:v>
                </c:pt>
                <c:pt idx="5">
                  <c:v>0.25622775800711745</c:v>
                </c:pt>
                <c:pt idx="6">
                  <c:v>0.2597864768683274</c:v>
                </c:pt>
                <c:pt idx="7">
                  <c:v>0.28113879003558717</c:v>
                </c:pt>
                <c:pt idx="8">
                  <c:v>0.47330960854092524</c:v>
                </c:pt>
                <c:pt idx="9">
                  <c:v>0.46975088967971529</c:v>
                </c:pt>
                <c:pt idx="10">
                  <c:v>0.28113879003558717</c:v>
                </c:pt>
                <c:pt idx="11">
                  <c:v>0.43416370106761565</c:v>
                </c:pt>
                <c:pt idx="12">
                  <c:v>0.59430604982206403</c:v>
                </c:pt>
                <c:pt idx="13">
                  <c:v>0.18861209964412812</c:v>
                </c:pt>
                <c:pt idx="14">
                  <c:v>0.32384341637010677</c:v>
                </c:pt>
                <c:pt idx="15">
                  <c:v>0.30960854092526691</c:v>
                </c:pt>
                <c:pt idx="16">
                  <c:v>0.28469750889679718</c:v>
                </c:pt>
                <c:pt idx="17">
                  <c:v>0.47330960854092524</c:v>
                </c:pt>
                <c:pt idx="18">
                  <c:v>0.13879003558718861</c:v>
                </c:pt>
                <c:pt idx="19">
                  <c:v>0.18149466192170818</c:v>
                </c:pt>
                <c:pt idx="20">
                  <c:v>0.29537366548042704</c:v>
                </c:pt>
                <c:pt idx="21">
                  <c:v>0.16370106761565836</c:v>
                </c:pt>
                <c:pt idx="22">
                  <c:v>8.5409252669039148E-2</c:v>
                </c:pt>
                <c:pt idx="23">
                  <c:v>0.32384341637010677</c:v>
                </c:pt>
                <c:pt idx="24">
                  <c:v>0.21708185053380782</c:v>
                </c:pt>
                <c:pt idx="25">
                  <c:v>0.28469750889679718</c:v>
                </c:pt>
                <c:pt idx="26">
                  <c:v>0.2669039145907473</c:v>
                </c:pt>
                <c:pt idx="27">
                  <c:v>0.54448398576512458</c:v>
                </c:pt>
                <c:pt idx="28">
                  <c:v>0.58362989323843417</c:v>
                </c:pt>
                <c:pt idx="29">
                  <c:v>0.43416370106761565</c:v>
                </c:pt>
                <c:pt idx="30">
                  <c:v>0.29893238434163699</c:v>
                </c:pt>
                <c:pt idx="31">
                  <c:v>0.40569395017793597</c:v>
                </c:pt>
                <c:pt idx="32">
                  <c:v>0.46263345195729538</c:v>
                </c:pt>
                <c:pt idx="33">
                  <c:v>0.8291814946619217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8F6-42B7-B2F8-F12F9E08D92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70316544"/>
        <c:axId val="170318080"/>
        <c:axId val="0"/>
      </c:bar3DChart>
      <c:catAx>
        <c:axId val="170316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0318080"/>
        <c:crosses val="autoZero"/>
        <c:auto val="1"/>
        <c:lblAlgn val="ctr"/>
        <c:lblOffset val="100"/>
        <c:noMultiLvlLbl val="0"/>
      </c:catAx>
      <c:valAx>
        <c:axId val="170318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0316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710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531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558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905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612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50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441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136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148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7650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994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8996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0852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851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5102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1394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1000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5958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09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8471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5114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со значками, которые можно использовать в презентации.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24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132293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b="1" dirty="0"/>
              <a:t>Доля выпускников текущего года, набравших соответствующий балл по учебным предметам в динамике 2023-2025 гг.</a:t>
            </a:r>
            <a:endParaRPr lang="ru-RU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56438"/>
              </p:ext>
            </p:extLst>
          </p:nvPr>
        </p:nvGraphicFramePr>
        <p:xfrm>
          <a:off x="481140" y="1507135"/>
          <a:ext cx="11212098" cy="4533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6424">
                  <a:extLst>
                    <a:ext uri="{9D8B030D-6E8A-4147-A177-3AD203B41FA5}">
                      <a16:colId xmlns:a16="http://schemas.microsoft.com/office/drawing/2014/main" val="3237014852"/>
                    </a:ext>
                  </a:extLst>
                </a:gridCol>
                <a:gridCol w="845127">
                  <a:extLst>
                    <a:ext uri="{9D8B030D-6E8A-4147-A177-3AD203B41FA5}">
                      <a16:colId xmlns:a16="http://schemas.microsoft.com/office/drawing/2014/main" val="62845907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37553819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196170039"/>
                    </a:ext>
                  </a:extLst>
                </a:gridCol>
                <a:gridCol w="734291">
                  <a:extLst>
                    <a:ext uri="{9D8B030D-6E8A-4147-A177-3AD203B41FA5}">
                      <a16:colId xmlns:a16="http://schemas.microsoft.com/office/drawing/2014/main" val="3227568491"/>
                    </a:ext>
                  </a:extLst>
                </a:gridCol>
                <a:gridCol w="775855">
                  <a:extLst>
                    <a:ext uri="{9D8B030D-6E8A-4147-A177-3AD203B41FA5}">
                      <a16:colId xmlns:a16="http://schemas.microsoft.com/office/drawing/2014/main" val="2192194239"/>
                    </a:ext>
                  </a:extLst>
                </a:gridCol>
                <a:gridCol w="817418">
                  <a:extLst>
                    <a:ext uri="{9D8B030D-6E8A-4147-A177-3AD203B41FA5}">
                      <a16:colId xmlns:a16="http://schemas.microsoft.com/office/drawing/2014/main" val="787789120"/>
                    </a:ext>
                  </a:extLst>
                </a:gridCol>
                <a:gridCol w="817418">
                  <a:extLst>
                    <a:ext uri="{9D8B030D-6E8A-4147-A177-3AD203B41FA5}">
                      <a16:colId xmlns:a16="http://schemas.microsoft.com/office/drawing/2014/main" val="3176665071"/>
                    </a:ext>
                  </a:extLst>
                </a:gridCol>
                <a:gridCol w="777044">
                  <a:extLst>
                    <a:ext uri="{9D8B030D-6E8A-4147-A177-3AD203B41FA5}">
                      <a16:colId xmlns:a16="http://schemas.microsoft.com/office/drawing/2014/main" val="2720441624"/>
                    </a:ext>
                  </a:extLst>
                </a:gridCol>
                <a:gridCol w="745097">
                  <a:extLst>
                    <a:ext uri="{9D8B030D-6E8A-4147-A177-3AD203B41FA5}">
                      <a16:colId xmlns:a16="http://schemas.microsoft.com/office/drawing/2014/main" val="989421971"/>
                    </a:ext>
                  </a:extLst>
                </a:gridCol>
                <a:gridCol w="745097">
                  <a:extLst>
                    <a:ext uri="{9D8B030D-6E8A-4147-A177-3AD203B41FA5}">
                      <a16:colId xmlns:a16="http://schemas.microsoft.com/office/drawing/2014/main" val="3576144980"/>
                    </a:ext>
                  </a:extLst>
                </a:gridCol>
                <a:gridCol w="799091">
                  <a:extLst>
                    <a:ext uri="{9D8B030D-6E8A-4147-A177-3AD203B41FA5}">
                      <a16:colId xmlns:a16="http://schemas.microsoft.com/office/drawing/2014/main" val="331902162"/>
                    </a:ext>
                  </a:extLst>
                </a:gridCol>
                <a:gridCol w="799091">
                  <a:extLst>
                    <a:ext uri="{9D8B030D-6E8A-4147-A177-3AD203B41FA5}">
                      <a16:colId xmlns:a16="http://schemas.microsoft.com/office/drawing/2014/main" val="2600311475"/>
                    </a:ext>
                  </a:extLst>
                </a:gridCol>
              </a:tblGrid>
              <a:tr h="22517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Предмет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от минимального порога до 69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от 70 до 79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от 80 до 89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больше 90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554501"/>
                  </a:ext>
                </a:extLst>
              </a:tr>
              <a:tr h="115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95829730"/>
                  </a:ext>
                </a:extLst>
              </a:tr>
              <a:tr h="1125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45,95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45,64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44,48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10,81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13,24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15,66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13,51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16,03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14,23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17,12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14,98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14,23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0522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43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/>
              <a:t>Статистические данные дополнительных дней ЕГЭ 2025 по предметам</a:t>
            </a:r>
            <a:endParaRPr lang="ru-RU" sz="2400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084030"/>
              </p:ext>
            </p:extLst>
          </p:nvPr>
        </p:nvGraphicFramePr>
        <p:xfrm>
          <a:off x="481140" y="1552124"/>
          <a:ext cx="11184387" cy="4848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2460">
                  <a:extLst>
                    <a:ext uri="{9D8B030D-6E8A-4147-A177-3AD203B41FA5}">
                      <a16:colId xmlns:a16="http://schemas.microsoft.com/office/drawing/2014/main" val="1926555698"/>
                    </a:ext>
                  </a:extLst>
                </a:gridCol>
                <a:gridCol w="1205345">
                  <a:extLst>
                    <a:ext uri="{9D8B030D-6E8A-4147-A177-3AD203B41FA5}">
                      <a16:colId xmlns:a16="http://schemas.microsoft.com/office/drawing/2014/main" val="84118345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4189993472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1640857577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1651181576"/>
                    </a:ext>
                  </a:extLst>
                </a:gridCol>
                <a:gridCol w="1301551">
                  <a:extLst>
                    <a:ext uri="{9D8B030D-6E8A-4147-A177-3AD203B41FA5}">
                      <a16:colId xmlns:a16="http://schemas.microsoft.com/office/drawing/2014/main" val="3279974273"/>
                    </a:ext>
                  </a:extLst>
                </a:gridCol>
                <a:gridCol w="679649">
                  <a:extLst>
                    <a:ext uri="{9D8B030D-6E8A-4147-A177-3AD203B41FA5}">
                      <a16:colId xmlns:a16="http://schemas.microsoft.com/office/drawing/2014/main" val="2082616974"/>
                    </a:ext>
                  </a:extLst>
                </a:gridCol>
                <a:gridCol w="720437">
                  <a:extLst>
                    <a:ext uri="{9D8B030D-6E8A-4147-A177-3AD203B41FA5}">
                      <a16:colId xmlns:a16="http://schemas.microsoft.com/office/drawing/2014/main" val="2779092797"/>
                    </a:ext>
                  </a:extLst>
                </a:gridCol>
                <a:gridCol w="1029902">
                  <a:extLst>
                    <a:ext uri="{9D8B030D-6E8A-4147-A177-3AD203B41FA5}">
                      <a16:colId xmlns:a16="http://schemas.microsoft.com/office/drawing/2014/main" val="3098018653"/>
                    </a:ext>
                  </a:extLst>
                </a:gridCol>
                <a:gridCol w="787774">
                  <a:extLst>
                    <a:ext uri="{9D8B030D-6E8A-4147-A177-3AD203B41FA5}">
                      <a16:colId xmlns:a16="http://schemas.microsoft.com/office/drawing/2014/main" val="462306894"/>
                    </a:ext>
                  </a:extLst>
                </a:gridCol>
                <a:gridCol w="689996">
                  <a:extLst>
                    <a:ext uri="{9D8B030D-6E8A-4147-A177-3AD203B41FA5}">
                      <a16:colId xmlns:a16="http://schemas.microsoft.com/office/drawing/2014/main" val="2212947723"/>
                    </a:ext>
                  </a:extLst>
                </a:gridCol>
              </a:tblGrid>
              <a:tr h="16162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 заявлений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фактически писали ЕГЭ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повысили баллы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ср. балл повышения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понизили баллы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ср. балл понижения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подтвердили баллы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07680"/>
                  </a:ext>
                </a:extLst>
              </a:tr>
              <a:tr h="1616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475000560"/>
                  </a:ext>
                </a:extLst>
              </a:tr>
              <a:tr h="1616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15,53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6,33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354049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1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b="1" dirty="0"/>
              <a:t>Статистические данные пересдачи выпускников, которые в основные дни не преодолели минимальны порог ЕГЭ по предметам</a:t>
            </a:r>
            <a:endParaRPr lang="ru-RU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629973"/>
              </p:ext>
            </p:extLst>
          </p:nvPr>
        </p:nvGraphicFramePr>
        <p:xfrm>
          <a:off x="304801" y="1607127"/>
          <a:ext cx="11554691" cy="4558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3349">
                  <a:extLst>
                    <a:ext uri="{9D8B030D-6E8A-4147-A177-3AD203B41FA5}">
                      <a16:colId xmlns:a16="http://schemas.microsoft.com/office/drawing/2014/main" val="3236636055"/>
                    </a:ext>
                  </a:extLst>
                </a:gridCol>
                <a:gridCol w="1575120">
                  <a:extLst>
                    <a:ext uri="{9D8B030D-6E8A-4147-A177-3AD203B41FA5}">
                      <a16:colId xmlns:a16="http://schemas.microsoft.com/office/drawing/2014/main" val="2130764173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3229823358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3109999360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1517919337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3689633595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3747670542"/>
                    </a:ext>
                  </a:extLst>
                </a:gridCol>
                <a:gridCol w="1171037">
                  <a:extLst>
                    <a:ext uri="{9D8B030D-6E8A-4147-A177-3AD203B41FA5}">
                      <a16:colId xmlns:a16="http://schemas.microsoft.com/office/drawing/2014/main" val="370620665"/>
                    </a:ext>
                  </a:extLst>
                </a:gridCol>
              </a:tblGrid>
              <a:tr h="18232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предмет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сдававших предмет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первый результат ниже порога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прошли порог по итогам пересдачи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осталось ниже порога по итогам пересдачи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034600"/>
                  </a:ext>
                </a:extLst>
              </a:tr>
              <a:tr h="911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чел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чел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чел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247413635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17497318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Итого: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380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51,32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53,33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46,67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665793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4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59561504"/>
              </p:ext>
            </p:extLst>
          </p:nvPr>
        </p:nvGraphicFramePr>
        <p:xfrm>
          <a:off x="345277" y="301470"/>
          <a:ext cx="11632587" cy="6307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966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71056" y="332921"/>
            <a:ext cx="11236036" cy="132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Типичные </a:t>
            </a:r>
            <a:r>
              <a:rPr lang="ru-RU" sz="2800" b="1" dirty="0"/>
              <a:t>ошибки </a:t>
            </a:r>
            <a:r>
              <a:rPr lang="ru-RU" sz="2800" b="1" dirty="0" smtClean="0"/>
              <a:t>ГИА-2025 по химии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/>
              <a:t>(</a:t>
            </a:r>
            <a:r>
              <a:rPr lang="ru-RU" sz="2800" b="1" dirty="0"/>
              <a:t>экспертное мнение проверяющих</a:t>
            </a:r>
            <a:r>
              <a:rPr lang="ru-RU" sz="2800" b="1" dirty="0" smtClean="0"/>
              <a:t>)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DFFF4C-2F07-AB8D-13CE-30BE8C6F1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382" y="2741022"/>
            <a:ext cx="1505036" cy="147075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701635" y="3105835"/>
            <a:ext cx="8582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Балова</a:t>
            </a:r>
            <a:r>
              <a:rPr lang="ru-RU" sz="2400" dirty="0"/>
              <a:t> Светлана Геннадьевна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учитель химии МАОУ «СОШ № 110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1024151" y="180109"/>
            <a:ext cx="10432472" cy="861132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789709" y="458949"/>
            <a:ext cx="10666914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29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5564" y="1305342"/>
            <a:ext cx="8843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1) «Из предложенного перечня выберите вещества, реакция между которыми протекает с образованием …»</a:t>
            </a:r>
          </a:p>
          <a:p>
            <a:r>
              <a:rPr lang="ru-RU" sz="2400" dirty="0"/>
              <a:t>2) «Из предложенного перечня выберите окислитель и восстановитель, реакция между которыми в соответствующей среде протекает с образованием … . В качестве среды для протекания реакции можно использовать воду или вещество, приведённое в перечне…»</a:t>
            </a:r>
          </a:p>
          <a:p>
            <a:r>
              <a:rPr lang="ru-RU" sz="2400" dirty="0"/>
              <a:t>3) «Из предложенного перечня выберите окислитель и восстановитель, реакция между которыми в соответствующей среде протекает с образованием … . В качестве среды для протекания реакции можно использовать воду и/или вещество, приведённое в перечне…»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02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0587" y="458949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4508" y="670802"/>
            <a:ext cx="96704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Перечень веществ: оксид серы (IV), перманганат калия, гидроксид магния, </a:t>
            </a:r>
            <a:r>
              <a:rPr lang="ru-RU" sz="2400" dirty="0" err="1"/>
              <a:t>бромоводородная</a:t>
            </a:r>
            <a:r>
              <a:rPr lang="ru-RU" sz="2400" dirty="0"/>
              <a:t> кислота, аммиак, гидроксид железа (III). Допустимо использование водных растворов веществ.</a:t>
            </a:r>
            <a:endParaRPr lang="ru-RU" sz="2400" b="1" dirty="0"/>
          </a:p>
          <a:p>
            <a:r>
              <a:rPr lang="ru-RU" sz="2400" dirty="0"/>
              <a:t>29. Из предложенного перечня выберите окислитель и восстановитель, реакция между которыми в соответствующей среде протекает с образованием смеси двух солей и кислоты. В качестве среды для протекания реакции можно использовать воду </a:t>
            </a:r>
            <a:r>
              <a:rPr lang="ru-RU" sz="2400" i="1" dirty="0">
                <a:solidFill>
                  <a:srgbClr val="FF0000"/>
                </a:solidFill>
              </a:rPr>
              <a:t>и/или </a:t>
            </a:r>
            <a:r>
              <a:rPr lang="ru-RU" sz="2400" dirty="0"/>
              <a:t>вещество, приведенное в перечне. </a:t>
            </a:r>
            <a:endParaRPr lang="ru-RU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618F08-538D-DB63-A8D3-09F4EC48B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535" y="4298975"/>
            <a:ext cx="6255441" cy="230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0587" y="458949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9709" y="670802"/>
            <a:ext cx="103077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 Перечень веществ: гидроксид калия, гипохлорит калия, </a:t>
            </a:r>
            <a:r>
              <a:rPr lang="ru-RU" sz="2400" dirty="0" err="1"/>
              <a:t>иод</a:t>
            </a:r>
            <a:r>
              <a:rPr lang="ru-RU" sz="2400" dirty="0"/>
              <a:t>, нитрат бария, аммиак, гидросульфат лития. Допустимо использование водных растворов веществ.</a:t>
            </a:r>
          </a:p>
          <a:p>
            <a:r>
              <a:rPr lang="ru-RU" sz="2400" dirty="0" smtClean="0"/>
              <a:t>29. Из предложенного перечня веществ выберите окислитель и восстановитель, реакция между которыми в соответствующей среде протекает с образованием двух солей. В ходе этой реакции одна молекула восстановителя отдает десять электронов. В качестве среды для протекания реакции можно использовать воду или вещество, приведенное в перечне.                 </a:t>
            </a:r>
            <a:r>
              <a:rPr lang="ru-RU" sz="2400" dirty="0" smtClean="0">
                <a:solidFill>
                  <a:srgbClr val="FF0000"/>
                </a:solidFill>
              </a:rPr>
              <a:t>НЕВЕРНО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682A5D-D2C2-B302-C38F-8C0CE41D6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709" y="4298975"/>
            <a:ext cx="4904509" cy="22819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3BB46FB-0631-4D19-B31C-B4C6EA574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4527575"/>
            <a:ext cx="5708073" cy="18247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56623" y="6012873"/>
            <a:ext cx="749232" cy="67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0751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03412" y="461751"/>
            <a:ext cx="9877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66656" y="301470"/>
            <a:ext cx="3759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Типичные ошибки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4291" y="1443841"/>
            <a:ext cx="1044632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составление уравнений </a:t>
            </a:r>
            <a:r>
              <a:rPr lang="ru-RU" sz="2400" dirty="0" err="1"/>
              <a:t>окислительно</a:t>
            </a:r>
            <a:r>
              <a:rPr lang="ru-RU" sz="2400" dirty="0"/>
              <a:t>-восстановительных реакций без учета указанных в задании признаков протекания реакции и/или классификационных признаков продуктов или выбранных веществ;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использование веществ, отсутствующих в перечне;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ошибочные коэффициенты;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Написание степени окисления </a:t>
            </a:r>
            <a:r>
              <a:rPr lang="en-US" sz="2400" dirty="0"/>
              <a:t>Cl</a:t>
            </a:r>
            <a:r>
              <a:rPr lang="ru-RU" sz="2400" dirty="0"/>
              <a:t> гипохлорите «+» вместо «+1»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Использование веществ не существующих в водной среде;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продукты реакций, не способные существовать в одном растворе. 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291" y="252350"/>
            <a:ext cx="1191491" cy="11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6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0587" y="458949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</a:t>
            </a:r>
            <a:r>
              <a:rPr lang="ru-RU" sz="2800" b="1" dirty="0" smtClean="0"/>
              <a:t>30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9709" y="1318827"/>
            <a:ext cx="106669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Перечень веществ: оксид серы (IV), перманганат калия, гидроксид магния, </a:t>
            </a:r>
            <a:r>
              <a:rPr lang="ru-RU" sz="2400" dirty="0" err="1"/>
              <a:t>бромоводородная</a:t>
            </a:r>
            <a:r>
              <a:rPr lang="ru-RU" sz="2400" dirty="0"/>
              <a:t> кислота, аммиак, гидроксид железа (III). Допустимо использование водных растворов веществ.</a:t>
            </a:r>
          </a:p>
          <a:p>
            <a:r>
              <a:rPr lang="ru-RU" sz="2400" b="1" dirty="0"/>
              <a:t>30. </a:t>
            </a:r>
            <a:r>
              <a:rPr lang="ru-RU" sz="2400" dirty="0"/>
              <a:t>Из предложенного перечня выберите сильный электролит и вещество, между которыми протекает реакция ионного обмена. В ходе этой реакции происходит растворение белого осадка. </a:t>
            </a:r>
            <a:endParaRPr lang="ru-RU" sz="240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C91C89-09E0-6454-6373-68A16123B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618" y="4043014"/>
            <a:ext cx="8118763" cy="163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1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</a:rPr>
              <a:t>Общий анализ  результатов ГИА 2025 </a:t>
            </a:r>
          </a:p>
          <a:p>
            <a:pPr>
              <a:lnSpc>
                <a:spcPts val="3900"/>
              </a:lnSpc>
            </a:pP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</a:rPr>
              <a:t>по химии</a:t>
            </a:r>
            <a:endParaRPr lang="ru-RU" sz="3600" dirty="0">
              <a:solidFill>
                <a:schemeClr val="bg1"/>
              </a:solidFill>
              <a:latin typeface="Martian Mono SemiBold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 err="1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Пупкова</a:t>
            </a: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 Светлана Владимировна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уководитель ГПМО учителей химии, МБОУ «СОШ №47»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0587" y="458949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4291" y="972274"/>
            <a:ext cx="107223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 Перечень веществ: гидроксид калия, гипохлорит калия, </a:t>
            </a:r>
            <a:r>
              <a:rPr lang="ru-RU" sz="2400" dirty="0" err="1"/>
              <a:t>иод</a:t>
            </a:r>
            <a:r>
              <a:rPr lang="ru-RU" sz="2400" dirty="0"/>
              <a:t>, нитрат бария, аммиак, гидросульфат лития. Допустимо использование водных растворов веществ.</a:t>
            </a:r>
          </a:p>
          <a:p>
            <a:r>
              <a:rPr lang="ru-RU" sz="2400" dirty="0"/>
              <a:t>30. Из предложенного перечня выберите кислую соль и вещество, между которыми протекает реакция ионного обмена с образованием осадка. </a:t>
            </a:r>
            <a:endParaRPr lang="ru-RU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39954A-A0F0-9DA6-A228-4699F488A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365" y="3120369"/>
            <a:ext cx="6464530" cy="17786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9275A8-4470-8D4B-4E7F-6394A5D5C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365" y="5250590"/>
            <a:ext cx="6106381" cy="125333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 flipV="1">
            <a:off x="7703127" y="5415594"/>
            <a:ext cx="2244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Неверно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9809018" y="5541819"/>
            <a:ext cx="522782" cy="61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0587" y="458949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5236" y="1431222"/>
            <a:ext cx="105433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составление уравнений реакций ионного обмена между предлагаемыми веществами без учета указанных в задании признаков протекания реакции и/или классификационных признаков продуктов или выбранных веществ;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использование веществ, отсутствующих в перечне;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Расписывание на ионы нерастворимых веществ;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ошибочные коэффициенты;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продукты реакций, не способные существовать в одном растворе. </a:t>
            </a: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52513" y="168350"/>
            <a:ext cx="9877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301470"/>
            <a:ext cx="4779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Типичные ошибки</a:t>
            </a:r>
            <a:endParaRPr lang="ru-RU" sz="28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045" y="168350"/>
            <a:ext cx="1191491" cy="119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8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1008156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</a:t>
            </a:r>
            <a:r>
              <a:rPr lang="ru-RU" sz="2800" b="1" dirty="0" smtClean="0"/>
              <a:t>31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9090" y="1174655"/>
            <a:ext cx="106541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Перманганат калия прокалили. Выделившийся газ вступил в реакцию с газом, полученным в результате действия на фосфид кальция соляной кислоты. Образовавшуюся при этом трёхосновную кислоту растворили в воде и добавили к </a:t>
            </a:r>
            <a:r>
              <a:rPr lang="ru-RU" sz="2400" dirty="0" err="1"/>
              <a:t>гидрофосфату</a:t>
            </a:r>
            <a:r>
              <a:rPr lang="ru-RU" sz="2400" dirty="0"/>
              <a:t> кальция. Напишите молекулярные уравнения четырёх описанных реакций.</a:t>
            </a:r>
            <a:endParaRPr lang="ru-RU" sz="24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C705BEB-ED68-7CD4-1A52-1800DE30B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0" y="3580310"/>
            <a:ext cx="6544227" cy="139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7527" y="1174655"/>
            <a:ext cx="102869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раствор нитрата меди (II) внесли железную пластинку. Полученную соль выделили, просушили и поделили на две части. Одну часть внесли в раствор карбоната натрия и наблюдали образование осадка. Другую часть прокалили. Твердый остаток после прокаливания сплавили с карбонатом калия. Напишите молекулярные уравнения четырёх описанных реакций.</a:t>
            </a:r>
            <a:endParaRPr lang="ru-RU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951D2A4-0363-0E0E-ECB4-BF813C4EA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284" y="3613666"/>
            <a:ext cx="5667951" cy="135405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8B9BC3B-2C37-1DEF-39ED-9C58FE399D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261" y="5296845"/>
            <a:ext cx="5091590" cy="4944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 flipV="1">
            <a:off x="7273636" y="5375805"/>
            <a:ext cx="188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Неверно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9536399" y="5296845"/>
            <a:ext cx="672238" cy="62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8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927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Типичные ошибки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2727" y="1582341"/>
            <a:ext cx="1032163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Забыли реакцию разложение перманганата калия;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Неправильно писали реакцию горения </a:t>
            </a:r>
            <a:r>
              <a:rPr lang="ru-RU" sz="2400" dirty="0" err="1"/>
              <a:t>фосфина</a:t>
            </a:r>
            <a:r>
              <a:rPr lang="ru-RU" sz="2400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При разложении нитрата двухвалентного железа получали оксид двухвалентного железа;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 знают, что при взаимодействии железа с солями образуются соли двух-валентного железа;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Спутали реакцию совместного гидролиза солей с трехвалентным железом;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ошибочные коэффициенты;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Неправильно писали формулу фосфида кальция (писали фосфаты, вместо кальция калий и т.д.), </a:t>
            </a:r>
            <a:r>
              <a:rPr lang="ru-RU" sz="2400" dirty="0" err="1"/>
              <a:t>гидрофосфата</a:t>
            </a:r>
            <a:r>
              <a:rPr lang="ru-RU" sz="2400" dirty="0"/>
              <a:t> кальция (писали </a:t>
            </a:r>
            <a:r>
              <a:rPr lang="ru-RU" sz="2400" dirty="0" err="1"/>
              <a:t>дигидрофосфат</a:t>
            </a:r>
            <a:r>
              <a:rPr lang="ru-RU" sz="2400" dirty="0"/>
              <a:t> )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91" y="168351"/>
            <a:ext cx="1011845" cy="101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3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9223670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</a:t>
            </a:r>
            <a:r>
              <a:rPr lang="ru-RU" sz="2800" b="1" dirty="0" smtClean="0"/>
              <a:t>32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8EE29E-9BF5-9BAB-C8B8-32A2BD373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062260"/>
            <a:ext cx="10266218" cy="12262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04F968-500E-660D-FB24-CC447EFD7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2506438"/>
            <a:ext cx="10266217" cy="404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9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91959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32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073E05-0B0B-CFBA-A5F7-699BA193F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73" y="1152248"/>
            <a:ext cx="10300842" cy="73898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8CF791-F65E-6036-26F9-5A82726D14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673" y="2047794"/>
            <a:ext cx="10300841" cy="418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6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886691" y="224526"/>
            <a:ext cx="9854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Типичные ошибки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9709" y="1274618"/>
            <a:ext cx="104948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пропущенные или неправильные коэффициенты, особенно в реакция окисления органических веществ;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недописанные или неправильно записанные продукты реакций;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 некорректно используемые реагенты;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Ошибки в структурных формулах;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Неверные катализаторы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BC26FED-C217-0000-6430-144A3EED51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91" y="3885287"/>
            <a:ext cx="7367716" cy="13517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D4E1882-4FE7-9DE3-02C2-45E69AB69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691" y="5361709"/>
            <a:ext cx="5500254" cy="81741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769928" y="4087091"/>
            <a:ext cx="266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Неверно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382000" y="5237017"/>
            <a:ext cx="1598359" cy="124404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670" y="168351"/>
            <a:ext cx="923866" cy="92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9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9001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/>
              <a:t>Задание </a:t>
            </a:r>
            <a:r>
              <a:rPr lang="ru-RU" sz="2800" b="1" dirty="0" smtClean="0"/>
              <a:t>33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964A50-DC6A-88A5-8663-12AF5A8A0279}"/>
              </a:ext>
            </a:extLst>
          </p:cNvPr>
          <p:cNvSpPr txBox="1"/>
          <p:nvPr/>
        </p:nvSpPr>
        <p:spPr>
          <a:xfrm>
            <a:off x="575934" y="930875"/>
            <a:ext cx="1131126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1. Вещество А содержит по массе 47,52 % углерода, 6,93 % азота, 39,60 % брома и водород. Вещество А образуется при действии бромэтана на азотсодержащее вещество Б. На основании данных условия задачи:</a:t>
            </a:r>
          </a:p>
          <a:p>
            <a:r>
              <a:rPr lang="ru-RU" sz="2000" dirty="0"/>
              <a:t>2) составьте структурную формулу вещества А, которая однозначно отражает порядок связи атомов в его молекуле;</a:t>
            </a:r>
          </a:p>
          <a:p>
            <a:r>
              <a:rPr lang="ru-RU" sz="2000" dirty="0"/>
              <a:t>3) напишите уравнение реакции получения вещества А из вещества Б и бромэтана (используйте структурные формулы органических веществ).</a:t>
            </a:r>
          </a:p>
          <a:p>
            <a:endParaRPr lang="ru-RU" sz="2000" dirty="0"/>
          </a:p>
          <a:p>
            <a:r>
              <a:rPr lang="ru-RU" sz="2000" dirty="0"/>
              <a:t>2. При сгорании органического вещества А массой 3,03 г получили 3,136 л (</a:t>
            </a:r>
            <a:r>
              <a:rPr lang="ru-RU" sz="2000" dirty="0" err="1"/>
              <a:t>н.у</a:t>
            </a:r>
            <a:r>
              <a:rPr lang="ru-RU" sz="2000" dirty="0"/>
              <a:t>.) углекислого газа,  448 мл (</a:t>
            </a:r>
            <a:r>
              <a:rPr lang="ru-RU" sz="2000" dirty="0" err="1"/>
              <a:t>н.у</a:t>
            </a:r>
            <a:r>
              <a:rPr lang="ru-RU" sz="2000" dirty="0"/>
              <a:t>.) хлороводорода, 224 мл (</a:t>
            </a:r>
            <a:r>
              <a:rPr lang="ru-RU" sz="2000" dirty="0" err="1"/>
              <a:t>н.у</a:t>
            </a:r>
            <a:r>
              <a:rPr lang="ru-RU" sz="2000" dirty="0"/>
              <a:t>.) азота и 3,06 г воды. Известно, что вещество А образуется при действии </a:t>
            </a:r>
            <a:r>
              <a:rPr lang="ru-RU" sz="2000" dirty="0" err="1"/>
              <a:t>хлорэтана</a:t>
            </a:r>
            <a:r>
              <a:rPr lang="ru-RU" sz="2000" dirty="0"/>
              <a:t> на азотсодержащее вещество Б, молекула которого содержит </a:t>
            </a:r>
            <a:r>
              <a:rPr lang="ru-RU" sz="2000" i="1" dirty="0">
                <a:solidFill>
                  <a:srgbClr val="FF0000"/>
                </a:solidFill>
              </a:rPr>
              <a:t>четвертичный</a:t>
            </a:r>
            <a:r>
              <a:rPr lang="ru-RU" sz="2000" dirty="0"/>
              <a:t> атом углерода.  На основании данных в задаче: </a:t>
            </a:r>
          </a:p>
          <a:p>
            <a:r>
              <a:rPr lang="ru-RU" sz="2000" dirty="0"/>
              <a:t>2. Составьте структурную формулу вещества А, которая однозначно отражает порядок связи атомов в его молекуле. </a:t>
            </a:r>
          </a:p>
          <a:p>
            <a:r>
              <a:rPr lang="ru-RU" sz="2000" dirty="0"/>
              <a:t>3. Напишите уравнение реакции получения вещества А из вещества Б и </a:t>
            </a:r>
            <a:r>
              <a:rPr lang="ru-RU" sz="2000" dirty="0" err="1"/>
              <a:t>хлорэтана</a:t>
            </a:r>
            <a:r>
              <a:rPr lang="ru-RU" sz="2000" dirty="0"/>
              <a:t>. Используйте структурные формулы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15768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11236036" cy="68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864970-33AD-1871-9561-98E30B7D9E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77" y="972768"/>
            <a:ext cx="6155326" cy="28897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FC66B50-8187-DDD0-2CC1-6F7BCA9D0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77" y="3862515"/>
            <a:ext cx="6155326" cy="271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4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170122" y="345175"/>
            <a:ext cx="112865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800" b="1" dirty="0"/>
              <a:t>Количество выпускников текущего года, сдававших </a:t>
            </a:r>
            <a:r>
              <a:rPr lang="ru-RU" sz="2800" b="1" dirty="0" smtClean="0"/>
              <a:t>ГИА</a:t>
            </a:r>
          </a:p>
          <a:p>
            <a:pPr algn="ctr">
              <a:lnSpc>
                <a:spcPts val="2000"/>
              </a:lnSpc>
            </a:pPr>
            <a:r>
              <a:rPr lang="ru-RU" sz="2800" b="1" dirty="0" smtClean="0"/>
              <a:t> </a:t>
            </a:r>
            <a:r>
              <a:rPr lang="ru-RU" sz="2800" b="1" dirty="0"/>
              <a:t>в форме ЕГЭ </a:t>
            </a:r>
            <a:r>
              <a:rPr lang="ru-RU" sz="2800" b="1" dirty="0" smtClean="0"/>
              <a:t>по химии </a:t>
            </a:r>
            <a:r>
              <a:rPr lang="ru-RU" sz="2800" b="1" dirty="0"/>
              <a:t>динамике 2023-2025 гг.</a:t>
            </a:r>
            <a:endParaRPr lang="ru-RU" sz="28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413010"/>
              </p:ext>
            </p:extLst>
          </p:nvPr>
        </p:nvGraphicFramePr>
        <p:xfrm>
          <a:off x="481143" y="1531087"/>
          <a:ext cx="10975481" cy="4437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7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77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325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предмет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2023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2024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2025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6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чел.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% от общего числа об-</a:t>
                      </a:r>
                      <a:r>
                        <a:rPr lang="ru-RU" sz="2400" dirty="0" err="1">
                          <a:effectLst/>
                        </a:rPr>
                        <a:t>ся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чел.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% от общего числа об-</a:t>
                      </a:r>
                      <a:r>
                        <a:rPr lang="ru-RU" sz="2400" dirty="0" err="1">
                          <a:effectLst/>
                        </a:rPr>
                        <a:t>ся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чел.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% от общего числа об-ся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3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химия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222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11,30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287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14,74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281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14,04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375057" y="202382"/>
            <a:ext cx="9015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/>
              <a:t>Типичные ошибки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1891" y="1062260"/>
            <a:ext cx="111806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математические ошибки, которые приводили к неправильным формулам;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грубые округления в промежуточных расчетах, что приводило к ошибочной молекулярной формуле;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 проверяли наличие кислорода ( задачи на сгорание);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Забывали складывать количество водорода (вода и </a:t>
            </a:r>
            <a:r>
              <a:rPr lang="ru-RU" sz="2400" dirty="0" err="1"/>
              <a:t>хлороводород</a:t>
            </a:r>
            <a:r>
              <a:rPr lang="ru-RU" sz="2400" dirty="0"/>
              <a:t>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 удваивали количество атомов азота по сравнению с количество вещества азота;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 помнили, что значит четвертичный атом;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Ошибки в структурных формулах солей аминов.</a:t>
            </a:r>
            <a:endParaRPr lang="ru-RU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1025C4-1493-5C09-41A8-1DE91901C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369" y="4731743"/>
            <a:ext cx="4877223" cy="142506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09" y="4973782"/>
            <a:ext cx="1787236" cy="93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061262" y="4731743"/>
            <a:ext cx="1279704" cy="9960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382" y="168351"/>
            <a:ext cx="887154" cy="89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2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1136074" y="486135"/>
            <a:ext cx="9866320" cy="237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000" b="1" dirty="0"/>
              <a:t>К</a:t>
            </a:r>
            <a:r>
              <a:rPr lang="ru-RU" sz="4000" b="1" dirty="0" smtClean="0"/>
              <a:t>лючевые </a:t>
            </a:r>
            <a:r>
              <a:rPr lang="ru-RU" sz="4000" b="1" dirty="0"/>
              <a:t>изменения в рабочих </a:t>
            </a:r>
            <a:r>
              <a:rPr lang="ru-RU" sz="4000" b="1" dirty="0" smtClean="0"/>
              <a:t>программах</a:t>
            </a:r>
            <a:endParaRPr lang="ru-RU" sz="40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507D01-EB00-FA43-DD80-C459FF0FD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11" y="301470"/>
            <a:ext cx="1731819" cy="175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7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6581" y="138544"/>
            <a:ext cx="11000509" cy="1274231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schemeClr val="bg1"/>
                </a:solidFill>
              </a:rPr>
              <a:t>Приказ </a:t>
            </a:r>
            <a:r>
              <a:rPr lang="ru-RU" sz="1600" dirty="0" err="1">
                <a:solidFill>
                  <a:schemeClr val="bg1"/>
                </a:solidFill>
              </a:rPr>
              <a:t>Минпросвещения</a:t>
            </a:r>
            <a:r>
              <a:rPr lang="ru-RU" sz="1600" dirty="0">
                <a:solidFill>
                  <a:schemeClr val="bg1"/>
                </a:solidFill>
              </a:rPr>
              <a:t> России от 9 октября 2024г. №704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75520" y="1600200"/>
            <a:ext cx="4244280" cy="49251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600" b="1" dirty="0"/>
              <a:t>Приказ </a:t>
            </a:r>
            <a:r>
              <a:rPr lang="ru-RU" sz="1600" b="1" dirty="0" err="1"/>
              <a:t>Минпросвещения</a:t>
            </a:r>
            <a:r>
              <a:rPr lang="ru-RU" sz="1600" b="1" dirty="0"/>
              <a:t> России от 18 мая 2023 г. №372  «Об утверждении федеральной   образовательной программы начального общего образования»</a:t>
            </a:r>
          </a:p>
          <a:p>
            <a:pPr marL="0" indent="0">
              <a:buNone/>
            </a:pPr>
            <a:r>
              <a:rPr lang="ru-RU" sz="1600" b="1" dirty="0"/>
              <a:t>Приказ </a:t>
            </a:r>
            <a:r>
              <a:rPr lang="ru-RU" sz="1600" b="1" dirty="0" err="1"/>
              <a:t>Минпросвещения</a:t>
            </a:r>
            <a:r>
              <a:rPr lang="ru-RU" sz="1600" b="1" dirty="0"/>
              <a:t> России от 18 мая 2023 г. №370 «Об утверждении федеральной образовательной программы основного общего образования»</a:t>
            </a:r>
          </a:p>
          <a:p>
            <a:pPr marL="0" indent="0">
              <a:buNone/>
            </a:pPr>
            <a:r>
              <a:rPr lang="ru-RU" sz="1600" b="1" dirty="0"/>
              <a:t>Приказ </a:t>
            </a:r>
            <a:r>
              <a:rPr lang="ru-RU" sz="1600" b="1" dirty="0" err="1"/>
              <a:t>Минпросвещения</a:t>
            </a:r>
            <a:r>
              <a:rPr lang="ru-RU" sz="1600" b="1" dirty="0"/>
              <a:t> России от 18 мая 2023 г. №372 «Об утверждении федеральной образовательной программы основного общего образования»</a:t>
            </a:r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Вступает в силу с </a:t>
            </a:r>
            <a:r>
              <a:rPr lang="ru-RU" sz="1600" b="1" dirty="0">
                <a:solidFill>
                  <a:srgbClr val="C00000"/>
                </a:solidFill>
              </a:rPr>
              <a:t>1 сентября 2025 года</a:t>
            </a:r>
          </a:p>
          <a:p>
            <a:pPr marL="0" indent="0">
              <a:buNone/>
            </a:pPr>
            <a:r>
              <a:rPr lang="ru-RU" sz="1600" b="1" dirty="0"/>
              <a:t>за исключением подпунктов 131, 132, 144 пункта 1 изменений (в части содержания обучения предметных результатов, количества часов на изучение учебных предметов «История» и «Обществознание» в 8 и 9 классах), которые вступают в силу в указанной части </a:t>
            </a:r>
            <a:r>
              <a:rPr lang="ru-RU" sz="1600" b="1" dirty="0">
                <a:solidFill>
                  <a:srgbClr val="C00000"/>
                </a:solidFill>
              </a:rPr>
              <a:t>с 1 сентября 2026 года</a:t>
            </a:r>
          </a:p>
          <a:p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0" t="9165" r="24656" b="4297"/>
          <a:stretch/>
        </p:blipFill>
        <p:spPr bwMode="auto">
          <a:xfrm>
            <a:off x="6406271" y="1404855"/>
            <a:ext cx="3873802" cy="525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0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873" y="180109"/>
            <a:ext cx="11028217" cy="1160659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prstClr val="white"/>
                </a:solidFill>
              </a:rPr>
              <a:t>Приказ </a:t>
            </a:r>
            <a:r>
              <a:rPr lang="ru-RU" sz="1600" dirty="0" err="1">
                <a:solidFill>
                  <a:prstClr val="white"/>
                </a:solidFill>
              </a:rPr>
              <a:t>Минпросвещения</a:t>
            </a:r>
            <a:r>
              <a:rPr lang="ru-RU" sz="1600" dirty="0">
                <a:solidFill>
                  <a:prstClr val="white"/>
                </a:solidFill>
              </a:rPr>
              <a:t> России от 9 октября 2024г. №704</a:t>
            </a:r>
            <a:br>
              <a:rPr lang="ru-RU" sz="1600" dirty="0">
                <a:solidFill>
                  <a:prstClr val="white"/>
                </a:solidFill>
              </a:rPr>
            </a:br>
            <a:r>
              <a:rPr lang="ru-RU" sz="1600" dirty="0">
                <a:solidFill>
                  <a:prstClr val="white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  <a:endParaRPr lang="ru-RU" sz="1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6279013"/>
              </p:ext>
            </p:extLst>
          </p:nvPr>
        </p:nvGraphicFramePr>
        <p:xfrm>
          <a:off x="1080654" y="1454728"/>
          <a:ext cx="10349344" cy="5195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9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61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623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Изменения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0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Общий объём аудиторной работы обучающихся на уровень образования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Возможность</a:t>
                      </a: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реализации трёхгодичного срока обучения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 менее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5338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часов</a:t>
                      </a:r>
                      <a:r>
                        <a:rPr lang="ru-RU" sz="1400" dirty="0"/>
                        <a:t> (ранее не менее</a:t>
                      </a:r>
                      <a:r>
                        <a:rPr lang="ru-RU" sz="1400" baseline="0" dirty="0"/>
                        <a:t> 5058</a:t>
                      </a:r>
                      <a:r>
                        <a:rPr lang="ru-RU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 менее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</a:rPr>
                        <a:t>2312 </a:t>
                      </a:r>
                      <a:r>
                        <a:rPr lang="ru-RU" sz="1400" dirty="0"/>
                        <a:t>часов (ранее не менее 5058)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6753">
                <a:tc rowSpan="2">
                  <a:txBody>
                    <a:bodyPr/>
                    <a:lstStyle/>
                    <a:p>
                      <a:r>
                        <a:rPr lang="ru-RU" sz="1600" b="1" dirty="0"/>
                        <a:t>Внутренняя</a:t>
                      </a:r>
                      <a:r>
                        <a:rPr lang="ru-RU" sz="1600" b="1" baseline="0" dirty="0"/>
                        <a:t> оценка</a:t>
                      </a:r>
                      <a:endParaRPr lang="ru-RU" sz="16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dirty="0"/>
                        <a:t>Длительность контрольной работы, являющейся формой письменной проверки результатов обучения с целью оценки уровня достижения и (или) </a:t>
                      </a:r>
                      <a:r>
                        <a:rPr lang="ru-RU" sz="1600" dirty="0" err="1"/>
                        <a:t>метапредметных</a:t>
                      </a:r>
                      <a:r>
                        <a:rPr lang="ru-RU" sz="1600" dirty="0"/>
                        <a:t> результатов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77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Составляет один урок (не более чем 45 минут), контрольные</a:t>
                      </a:r>
                      <a:r>
                        <a:rPr lang="ru-RU" sz="1600" baseline="0" dirty="0"/>
                        <a:t> работы проводятся, начиная со 2 класса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/>
                        <a:t>Составляет от</a:t>
                      </a:r>
                      <a:r>
                        <a:rPr lang="ru-RU" sz="1600" baseline="0" dirty="0"/>
                        <a:t> одного до двух уроков </a:t>
                      </a:r>
                    </a:p>
                    <a:p>
                      <a:r>
                        <a:rPr lang="ru-RU" sz="1600" dirty="0"/>
                        <a:t>(не</a:t>
                      </a:r>
                      <a:r>
                        <a:rPr lang="ru-RU" sz="1600" baseline="0" dirty="0"/>
                        <a:t> более чем 45 минут каждый)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7273">
                <a:tc>
                  <a:txBody>
                    <a:bodyPr/>
                    <a:lstStyle/>
                    <a:p>
                      <a:r>
                        <a:rPr lang="ru-RU" sz="1600" b="1" dirty="0"/>
                        <a:t>Оценочные процедуры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ru-RU" sz="1600" dirty="0"/>
                        <a:t>Объём учебного времени, затрачиваемого на проведение оценочных процедур, не должен превышать 10% от всего объёма учебного времени, отводимого на изучение данного учебного предмета в данном классе в текущем учебном году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7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1" y="274638"/>
            <a:ext cx="11374582" cy="850106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1400" dirty="0">
                <a:solidFill>
                  <a:prstClr val="white"/>
                </a:solidFill>
              </a:rPr>
              <a:t>Приказ </a:t>
            </a:r>
            <a:r>
              <a:rPr lang="ru-RU" sz="1400" dirty="0" err="1">
                <a:solidFill>
                  <a:prstClr val="white"/>
                </a:solidFill>
              </a:rPr>
              <a:t>Минпросвещения</a:t>
            </a:r>
            <a:r>
              <a:rPr lang="ru-RU" sz="1400" dirty="0">
                <a:solidFill>
                  <a:prstClr val="white"/>
                </a:solidFill>
              </a:rPr>
              <a:t> России от 9 октября 2024г. №704</a:t>
            </a:r>
            <a:br>
              <a:rPr lang="ru-RU" sz="1400" dirty="0">
                <a:solidFill>
                  <a:prstClr val="white"/>
                </a:solidFill>
              </a:rPr>
            </a:br>
            <a:r>
              <a:rPr lang="ru-RU" sz="1400" dirty="0">
                <a:solidFill>
                  <a:prstClr val="white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  <a:endParaRPr lang="ru-RU" sz="1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363363"/>
              </p:ext>
            </p:extLst>
          </p:nvPr>
        </p:nvGraphicFramePr>
        <p:xfrm>
          <a:off x="734292" y="1381181"/>
          <a:ext cx="10640291" cy="5283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1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22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7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763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Изменения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ООО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8649">
                <a:tc>
                  <a:txBody>
                    <a:bodyPr/>
                    <a:lstStyle/>
                    <a:p>
                      <a:r>
                        <a:rPr lang="ru-RU" sz="1800" b="1" dirty="0"/>
                        <a:t>Практические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ru-RU" sz="1400" b="0" dirty="0"/>
                        <a:t>Длительность практической работы, являющейся формой организации учебного</a:t>
                      </a:r>
                      <a:r>
                        <a:rPr lang="ru-RU" sz="1400" b="0" baseline="0" dirty="0"/>
                        <a:t> процесса, направленной на выработку у обучающихся практических умений, включая лабораторные, интерактивные и иные работы и не являющейся формой контроля, составляет один урок (не более 40 минут)</a:t>
                      </a:r>
                      <a:endParaRPr lang="ru-RU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0250">
                <a:tc>
                  <a:txBody>
                    <a:bodyPr/>
                    <a:lstStyle/>
                    <a:p>
                      <a:r>
                        <a:rPr lang="ru-RU" b="1" dirty="0"/>
                        <a:t>Домашнее задание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Суммарный объем домашнего задания по всем предметам для каждого класса не должен превышать продолжительности выполнения 1 час - для 1 класса, 1,5 часа - для 2 и 3 классов, 2 часа - для 4 класса.  2 часа - для 5 класса, 2,5 часа - для 6 - 8 классов, 3,5 часа - для 9 - 11 классов. Образовательной организацией осуществляется координация и контроль объема домашнего задания обучающихся каждого класса по всем предметам в соответствии с санитарными нормами. </a:t>
                      </a:r>
                    </a:p>
                    <a:p>
                      <a:pPr algn="just"/>
                      <a:r>
                        <a:rPr lang="ru-RU" sz="1400" dirty="0"/>
                        <a:t>Домашнее задание на следующий урок рекомендуется задавать на текущем уроке при наличии электронного журнала дублировать в нём задание не позднее времени окончания учебного дня. Для выполнения задания, требующего длительной</a:t>
                      </a:r>
                      <a:r>
                        <a:rPr lang="ru-RU" sz="1400" baseline="0" dirty="0"/>
                        <a:t> подготовки (например, подготовка доклада, реферата, оформление презентации, заучивание стихотворений) рекомендуется предоставлять достаточное количество времени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8519">
                <a:tc>
                  <a:txBody>
                    <a:bodyPr/>
                    <a:lstStyle/>
                    <a:p>
                      <a:r>
                        <a:rPr lang="ru-RU" b="1" dirty="0"/>
                        <a:t>Учебные планы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Изменено общее количество часов и максимально допустимая нагрузка в 1 классе (с учётом 16 часов в сентябре -октябре)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/>
                        <a:t>Изменено количество часов по истории и обществознанию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9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" y="274638"/>
            <a:ext cx="11194473" cy="994122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1400" dirty="0">
                <a:solidFill>
                  <a:prstClr val="white"/>
                </a:solidFill>
              </a:rPr>
              <a:t>Приказ </a:t>
            </a:r>
            <a:r>
              <a:rPr lang="ru-RU" sz="1400" dirty="0" err="1">
                <a:solidFill>
                  <a:prstClr val="white"/>
                </a:solidFill>
              </a:rPr>
              <a:t>Минпросвещения</a:t>
            </a:r>
            <a:r>
              <a:rPr lang="ru-RU" sz="1400" dirty="0">
                <a:solidFill>
                  <a:prstClr val="white"/>
                </a:solidFill>
              </a:rPr>
              <a:t> России от 9 октября 2024г. №704</a:t>
            </a:r>
            <a:br>
              <a:rPr lang="ru-RU" sz="1400" dirty="0">
                <a:solidFill>
                  <a:prstClr val="white"/>
                </a:solidFill>
              </a:rPr>
            </a:br>
            <a:r>
              <a:rPr lang="ru-RU" sz="1400" dirty="0">
                <a:solidFill>
                  <a:prstClr val="white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  <a:endParaRPr lang="ru-RU" sz="1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223013"/>
              </p:ext>
            </p:extLst>
          </p:nvPr>
        </p:nvGraphicFramePr>
        <p:xfrm>
          <a:off x="858980" y="1532867"/>
          <a:ext cx="10404764" cy="5228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0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1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41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691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Изменения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389">
                <a:tc>
                  <a:txBody>
                    <a:bodyPr/>
                    <a:lstStyle/>
                    <a:p>
                      <a:r>
                        <a:rPr lang="ru-RU" sz="1600" b="1" dirty="0"/>
                        <a:t>Содержание учебных предметов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Изменение содержания учебных предметов «История», «Обществознание»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Изменение в </a:t>
                      </a:r>
                      <a:r>
                        <a:rPr lang="ru-RU" sz="1400" baseline="0" dirty="0"/>
                        <a:t> учебном курсе «Вероятность и статистика»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586">
                <a:tc>
                  <a:txBody>
                    <a:bodyPr/>
                    <a:lstStyle/>
                    <a:p>
                      <a:r>
                        <a:rPr lang="ru-RU" sz="1600" b="1" dirty="0"/>
                        <a:t>Внеурочная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/>
                        <a:t>Один час в неделю для обучающихся 6-11 классов рекомендуется отводить на внеурочное занятие «Россия – мои горизонты».</a:t>
                      </a:r>
                    </a:p>
                    <a:p>
                      <a:r>
                        <a:rPr lang="ru-RU" sz="1200" dirty="0"/>
                        <a:t>Внеурочные занятия "Россия - мои горизонты" направлены на формирование готовности обучающихся к профессиональному самоопределению и других компетенций, необходимых для осуществления всех этапов карьерной </a:t>
                      </a:r>
                      <a:r>
                        <a:rPr lang="ru-RU" sz="1200" dirty="0" err="1"/>
                        <a:t>самонавигации</a:t>
                      </a:r>
                      <a:r>
                        <a:rPr lang="ru-RU" sz="1200" dirty="0"/>
                        <a:t>, приобретение и осмысления </a:t>
                      </a:r>
                      <a:r>
                        <a:rPr lang="ru-RU" sz="1200" dirty="0" err="1"/>
                        <a:t>профориентационно</a:t>
                      </a:r>
                      <a:r>
                        <a:rPr lang="ru-RU" sz="1200" dirty="0"/>
                        <a:t> значимого опыта.</a:t>
                      </a:r>
                    </a:p>
                    <a:p>
                      <a:r>
                        <a:rPr lang="ru-RU" sz="1200" dirty="0"/>
                        <a:t>Основной формат внеурочных занятий "Россия - мои горизонты" - профориентационное занятие. Основные темы занятий связаны с востребованными профессиями реального сектора экономики, а также с выдающимися достижениями России в отраслях промышленности, цифровых технологиях, инженерном деле, государственном управлении и общественной безопасности, медицине и здравоохранении, </a:t>
                      </a:r>
                      <a:r>
                        <a:rPr lang="ru-RU" sz="1200" dirty="0" err="1"/>
                        <a:t>агросфере</a:t>
                      </a:r>
                      <a:r>
                        <a:rPr lang="ru-RU" sz="1200" dirty="0"/>
                        <a:t>, социальном развитии, туризме, креативных индустриях и других отраслях экономики.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7499">
                <a:tc>
                  <a:txBody>
                    <a:bodyPr/>
                    <a:lstStyle/>
                    <a:p>
                      <a:r>
                        <a:rPr lang="ru-RU" sz="1600" b="1" dirty="0"/>
                        <a:t>Понятия,</a:t>
                      </a:r>
                      <a:r>
                        <a:rPr lang="ru-RU" sz="1600" b="1" baseline="0" dirty="0"/>
                        <a:t> используемые в ФООП</a:t>
                      </a:r>
                      <a:endParaRPr lang="ru-RU" sz="16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strike="sngStrike" dirty="0"/>
                        <a:t>«толерантные отношения» </a:t>
                      </a:r>
                      <a:r>
                        <a:rPr lang="ru-RU" sz="1200" dirty="0"/>
                        <a:t>→ «уважительные отношения»</a:t>
                      </a:r>
                    </a:p>
                    <a:p>
                      <a:r>
                        <a:rPr lang="ru-RU" sz="1200" strike="sngStrike" dirty="0"/>
                        <a:t>«толерантность» </a:t>
                      </a:r>
                      <a:r>
                        <a:rPr lang="ru-RU" sz="1200" dirty="0"/>
                        <a:t>→ «уважение», «дружба между народами», «дружба», «уважение к другим народам», «взаимоуважение»</a:t>
                      </a:r>
                    </a:p>
                    <a:p>
                      <a:r>
                        <a:rPr lang="ru-RU" sz="1200" strike="sngStrike" dirty="0"/>
                        <a:t>«домашнее насилие и </a:t>
                      </a:r>
                      <a:r>
                        <a:rPr lang="ru-RU" sz="1200" strike="sngStrike" dirty="0" err="1"/>
                        <a:t>буллинг</a:t>
                      </a:r>
                      <a:r>
                        <a:rPr lang="ru-RU" sz="1200" strike="sngStrike" dirty="0"/>
                        <a:t>» </a:t>
                      </a:r>
                      <a:r>
                        <a:rPr lang="ru-RU" sz="1200" dirty="0"/>
                        <a:t>→ «психологическое насилие, систематическое</a:t>
                      </a:r>
                      <a:r>
                        <a:rPr lang="ru-RU" sz="1200" baseline="0" dirty="0"/>
                        <a:t> унижение чести и достоинства, издевательства, преследование</a:t>
                      </a:r>
                      <a:r>
                        <a:rPr lang="ru-RU" sz="1200" dirty="0"/>
                        <a:t>»</a:t>
                      </a:r>
                    </a:p>
                    <a:p>
                      <a:r>
                        <a:rPr lang="ru-RU" sz="1200" dirty="0"/>
                        <a:t>«</a:t>
                      </a:r>
                      <a:r>
                        <a:rPr lang="ru-RU" sz="1200" dirty="0" err="1"/>
                        <a:t>гендер</a:t>
                      </a:r>
                      <a:r>
                        <a:rPr lang="ru-RU" sz="1200" dirty="0"/>
                        <a:t>», «гендерные особенности» → «пол» </a:t>
                      </a:r>
                    </a:p>
                    <a:p>
                      <a:r>
                        <a:rPr lang="ru-RU" sz="1200" strike="sngStrike" dirty="0"/>
                        <a:t>«массаж», «баня»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0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prstClr val="white"/>
                </a:solidFill>
              </a:rPr>
              <a:t>Приказ </a:t>
            </a:r>
            <a:r>
              <a:rPr lang="ru-RU" sz="1600" dirty="0" err="1">
                <a:solidFill>
                  <a:prstClr val="white"/>
                </a:solidFill>
              </a:rPr>
              <a:t>Минпросвещения</a:t>
            </a:r>
            <a:r>
              <a:rPr lang="ru-RU" sz="1600" dirty="0">
                <a:solidFill>
                  <a:prstClr val="white"/>
                </a:solidFill>
              </a:rPr>
              <a:t> России от 9 октября 2024г. №704</a:t>
            </a:r>
            <a:br>
              <a:rPr lang="ru-RU" sz="1600" dirty="0">
                <a:solidFill>
                  <a:prstClr val="white"/>
                </a:solidFill>
              </a:rPr>
            </a:br>
            <a:r>
              <a:rPr lang="ru-RU" sz="1600" dirty="0">
                <a:solidFill>
                  <a:prstClr val="white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Новое!</a:t>
            </a:r>
          </a:p>
          <a:p>
            <a:r>
              <a:rPr lang="ru-RU" sz="1800" dirty="0"/>
              <a:t>Перечень (кодификатор) проверяемых требований к </a:t>
            </a:r>
            <a:r>
              <a:rPr lang="ru-RU" sz="1800" dirty="0" err="1"/>
              <a:t>метапредметным</a:t>
            </a:r>
            <a:r>
              <a:rPr lang="ru-RU" sz="1800" dirty="0"/>
              <a:t> результатам освоения образовательной программы </a:t>
            </a:r>
            <a:r>
              <a:rPr lang="ru-RU" sz="1800" b="1" dirty="0"/>
              <a:t>начального общего образования</a:t>
            </a:r>
          </a:p>
          <a:p>
            <a:pPr marL="0" indent="0">
              <a:buNone/>
            </a:pPr>
            <a:endParaRPr lang="ru-RU" sz="1800" b="1" dirty="0"/>
          </a:p>
          <a:p>
            <a:r>
              <a:rPr lang="ru-RU" sz="1800" dirty="0"/>
              <a:t>Перечень (кодификатор) проверяемых требований к </a:t>
            </a:r>
            <a:r>
              <a:rPr lang="ru-RU" sz="1800" dirty="0" err="1"/>
              <a:t>метапредметным</a:t>
            </a:r>
            <a:r>
              <a:rPr lang="ru-RU" sz="1800" dirty="0"/>
              <a:t> результатам освоения образовательной программы </a:t>
            </a:r>
            <a:r>
              <a:rPr lang="ru-RU" sz="1800" b="1" dirty="0"/>
              <a:t>основного общего образования</a:t>
            </a:r>
          </a:p>
          <a:p>
            <a:endParaRPr lang="ru-RU" sz="1800" b="1" dirty="0"/>
          </a:p>
          <a:p>
            <a:r>
              <a:rPr lang="ru-RU" sz="1800" dirty="0"/>
              <a:t>Перечень (кодификатор) проверяемых требований к </a:t>
            </a:r>
            <a:r>
              <a:rPr lang="ru-RU" sz="1800" dirty="0" err="1"/>
              <a:t>метапредметным</a:t>
            </a:r>
            <a:r>
              <a:rPr lang="ru-RU" sz="1800" dirty="0"/>
              <a:t> результатам освоения образовательной программы </a:t>
            </a:r>
            <a:r>
              <a:rPr lang="ru-RU" sz="1800" b="1" dirty="0"/>
              <a:t>среднего общего образования</a:t>
            </a:r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68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927" y="274638"/>
            <a:ext cx="11374582" cy="778098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1600" dirty="0">
                <a:solidFill>
                  <a:prstClr val="white"/>
                </a:solidFill>
              </a:rPr>
              <a:t>Приказ </a:t>
            </a:r>
            <a:r>
              <a:rPr lang="ru-RU" sz="1600" dirty="0" err="1">
                <a:solidFill>
                  <a:prstClr val="white"/>
                </a:solidFill>
              </a:rPr>
              <a:t>Минпросвещения</a:t>
            </a:r>
            <a:r>
              <a:rPr lang="ru-RU" sz="1600" dirty="0">
                <a:solidFill>
                  <a:prstClr val="white"/>
                </a:solidFill>
              </a:rPr>
              <a:t> России от 9 октября 2024г. №704</a:t>
            </a:r>
            <a:br>
              <a:rPr lang="ru-RU" sz="1600" dirty="0">
                <a:solidFill>
                  <a:prstClr val="white"/>
                </a:solidFill>
              </a:rPr>
            </a:br>
            <a:r>
              <a:rPr lang="ru-RU" sz="1600" dirty="0">
                <a:solidFill>
                  <a:prstClr val="white"/>
                </a:solidFill>
              </a:rPr>
              <a:t>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915585"/>
              </p:ext>
            </p:extLst>
          </p:nvPr>
        </p:nvGraphicFramePr>
        <p:xfrm>
          <a:off x="928255" y="1052737"/>
          <a:ext cx="10266219" cy="5688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8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6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0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04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Изменения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2743">
                <a:tc>
                  <a:txBody>
                    <a:bodyPr/>
                    <a:lstStyle/>
                    <a:p>
                      <a:r>
                        <a:rPr lang="ru-RU" sz="1400" dirty="0"/>
                        <a:t>Поурочное планирование</a:t>
                      </a:r>
                      <a:r>
                        <a:rPr lang="ru-RU" sz="1400" baseline="0" dirty="0"/>
                        <a:t> по классам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«Литературное чтение», «Окружающий мир»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«Литература», «История», «Обществознание», «География», «Труд (технология)», «ОБЗР»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«Литература», «История», «Обществознание», «География», «ОБЗР»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9454">
                <a:tc>
                  <a:txBody>
                    <a:bodyPr/>
                    <a:lstStyle/>
                    <a:p>
                      <a:r>
                        <a:rPr lang="ru-RU" sz="1400" dirty="0"/>
                        <a:t>Проверяемые требования к результатам освоения основной образовательной программы (по классам)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«Литературное чтение», «Окружающий мир», «Иностранный язык</a:t>
                      </a:r>
                      <a:r>
                        <a:rPr lang="ru-RU" sz="1400" baseline="0" dirty="0"/>
                        <a:t> (английский, немецкий, французский, испанский), «Математика»</a:t>
                      </a:r>
                      <a:endParaRPr lang="ru-RU" sz="14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«Литература», «История», «Обществознание», «География», «Русский язык», «Литературное чтение», «Окружающий мир», «Иностранный язык (английский, немецкий, французский, испанский), «Математика», «Биология», «Физика», «Информатика»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1400" dirty="0"/>
                        <a:t>«Русский язык», «Литература», «История», «Обществознание», «География», «Русский язык», «Литературное чтение», «Окружающий мир», «Иностранный язык (английский, немецкий, французский, китайский, испанский), «Математика», «Биология», «Физика», «Информатика»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8559">
                <a:tc>
                  <a:txBody>
                    <a:bodyPr/>
                    <a:lstStyle/>
                    <a:p>
                      <a:r>
                        <a:rPr lang="ru-RU" sz="1400" dirty="0"/>
                        <a:t>Проверяемые элементы содержания (по классам)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315">
                <a:tc>
                  <a:txBody>
                    <a:bodyPr/>
                    <a:lstStyle/>
                    <a:p>
                      <a:r>
                        <a:rPr lang="ru-RU" sz="1400" dirty="0"/>
                        <a:t>Проверяемые на ОГЭ  и ЕГЭ по учебному предмету</a:t>
                      </a:r>
                      <a:r>
                        <a:rPr lang="ru-RU" sz="1400" baseline="0" dirty="0"/>
                        <a:t> требования к результатам освоения образовательных ООО, СОО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9890">
                <a:tc>
                  <a:txBody>
                    <a:bodyPr/>
                    <a:lstStyle/>
                    <a:p>
                      <a:r>
                        <a:rPr lang="ru-RU" sz="1400" dirty="0"/>
                        <a:t>Перечень элементов содержания,</a:t>
                      </a:r>
                      <a:r>
                        <a:rPr lang="ru-RU" sz="1400" baseline="0" dirty="0"/>
                        <a:t> проверяемых на ОГЭ и ЕГЭ по учебному предмету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4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2064326" y="345175"/>
            <a:ext cx="886690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Всем плодотворного учебного года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618494" y="301470"/>
            <a:ext cx="18473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ru-RU" dirty="0">
              <a:solidFill>
                <a:srgbClr val="0055E8"/>
              </a:solidFill>
              <a:latin typeface="Martian Mono ExtraBold" panose="020B0009020000000004" pitchFamily="49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04F7F7-2A9F-06DF-B238-509546BD8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91" y="301470"/>
            <a:ext cx="999470" cy="112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800" b="1" dirty="0"/>
              <a:t>Статистические данные участия выпускников текущего года в ЕГЭ 2025 по районам города</a:t>
            </a:r>
            <a:endParaRPr lang="ru-RU" sz="2800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66862"/>
              </p:ext>
            </p:extLst>
          </p:nvPr>
        </p:nvGraphicFramePr>
        <p:xfrm>
          <a:off x="531627" y="1275906"/>
          <a:ext cx="11433467" cy="5209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6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09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075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район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русский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математика 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математика 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физика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биология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история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английский язык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обществознание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литература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информатика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Заводской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Кузнецкий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Куйбышевский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Новоильинский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Орджоникидзевский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29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Центральный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458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449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384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Самообразование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8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/>
              <a:t>Средний тестовый балл ЕГЭ 2025 по </a:t>
            </a:r>
            <a:r>
              <a:rPr lang="ru-RU" sz="2400" b="1" dirty="0" smtClean="0"/>
              <a:t>химии </a:t>
            </a:r>
          </a:p>
          <a:p>
            <a:pPr algn="ctr">
              <a:lnSpc>
                <a:spcPts val="2000"/>
              </a:lnSpc>
            </a:pPr>
            <a:r>
              <a:rPr lang="ru-RU" sz="2400" b="1" dirty="0" smtClean="0"/>
              <a:t>в </a:t>
            </a:r>
            <a:r>
              <a:rPr lang="ru-RU" sz="2400" b="1" dirty="0"/>
              <a:t>динамике 2023-2025 гг.</a:t>
            </a:r>
            <a:endParaRPr lang="ru-RU" sz="2400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85326"/>
              </p:ext>
            </p:extLst>
          </p:nvPr>
        </p:nvGraphicFramePr>
        <p:xfrm>
          <a:off x="659216" y="1463430"/>
          <a:ext cx="11051642" cy="4852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0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3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3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3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1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предмет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2023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2024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2025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0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химия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62,83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62,61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62,98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8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01470"/>
            <a:ext cx="109754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/>
              <a:t>Средний тестовый балл ЕГЭ 2025 по районам города</a:t>
            </a:r>
            <a:endParaRPr lang="ru-RU" sz="2400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952607"/>
              </p:ext>
            </p:extLst>
          </p:nvPr>
        </p:nvGraphicFramePr>
        <p:xfrm>
          <a:off x="346363" y="1161348"/>
          <a:ext cx="11424768" cy="5558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930">
                  <a:extLst>
                    <a:ext uri="{9D8B030D-6E8A-4147-A177-3AD203B41FA5}">
                      <a16:colId xmlns:a16="http://schemas.microsoft.com/office/drawing/2014/main" val="3331494171"/>
                    </a:ext>
                  </a:extLst>
                </a:gridCol>
                <a:gridCol w="778285">
                  <a:extLst>
                    <a:ext uri="{9D8B030D-6E8A-4147-A177-3AD203B41FA5}">
                      <a16:colId xmlns:a16="http://schemas.microsoft.com/office/drawing/2014/main" val="923311620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2585462652"/>
                    </a:ext>
                  </a:extLst>
                </a:gridCol>
                <a:gridCol w="659333">
                  <a:extLst>
                    <a:ext uri="{9D8B030D-6E8A-4147-A177-3AD203B41FA5}">
                      <a16:colId xmlns:a16="http://schemas.microsoft.com/office/drawing/2014/main" val="1362266958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1569663750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2550896452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2473146665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3477830985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1323941826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3596947444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2725651518"/>
                    </a:ext>
                  </a:extLst>
                </a:gridCol>
                <a:gridCol w="777153">
                  <a:extLst>
                    <a:ext uri="{9D8B030D-6E8A-4147-A177-3AD203B41FA5}">
                      <a16:colId xmlns:a16="http://schemas.microsoft.com/office/drawing/2014/main" val="3928277766"/>
                    </a:ext>
                  </a:extLst>
                </a:gridCol>
                <a:gridCol w="552843">
                  <a:extLst>
                    <a:ext uri="{9D8B030D-6E8A-4147-A177-3AD203B41FA5}">
                      <a16:colId xmlns:a16="http://schemas.microsoft.com/office/drawing/2014/main" val="2044226691"/>
                    </a:ext>
                  </a:extLst>
                </a:gridCol>
              </a:tblGrid>
              <a:tr h="1411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район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русский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математика 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математика 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физика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биология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история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география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английский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обществознание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литература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информатика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vert="vert270" anchor="ctr"/>
                </a:tc>
                <a:extLst>
                  <a:ext uri="{0D108BD9-81ED-4DB2-BD59-A6C34878D82A}">
                    <a16:rowId xmlns:a16="http://schemas.microsoft.com/office/drawing/2014/main" val="995250437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Заводской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64,69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63,26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54,29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55,36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51,56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63,12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54,15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57,62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423218936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Кузнецкий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58,96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53,06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53,43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56,08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49,19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55,88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50,33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56,82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51,47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49,03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672165908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Куйбышевский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61,23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4,06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59,69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52,56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57,19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56,54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64,43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62,53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52,07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48,66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012350342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Новоильинский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66,08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65,98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65,48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64,41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58,35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56,31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64,08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65,88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57,41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54,93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62,57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712524315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Орджоникидзевский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60,17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58,83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54,37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51,69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51,12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55,03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61,56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57,37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51,61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63,47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63,66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09522656"/>
                  </a:ext>
                </a:extLst>
              </a:tr>
              <a:tr h="622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Центральный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65,39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62,75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66,83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69,25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61,29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58,53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58,91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72,13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57,06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62,83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59,81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717408012"/>
                  </a:ext>
                </a:extLst>
              </a:tr>
              <a:tr h="412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Самообразование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42,83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5179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8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360218" y="345175"/>
            <a:ext cx="110964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r>
              <a:rPr lang="ru-RU" sz="2400" b="1" dirty="0"/>
              <a:t>Количество </a:t>
            </a:r>
            <a:r>
              <a:rPr lang="ru-RU" sz="2400" b="1" dirty="0" err="1"/>
              <a:t>высокобалльных</a:t>
            </a:r>
            <a:r>
              <a:rPr lang="ru-RU" sz="2400" b="1" dirty="0"/>
              <a:t> работ (80-100 баллов) в разрезе предметов</a:t>
            </a: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696600"/>
              </p:ext>
            </p:extLst>
          </p:nvPr>
        </p:nvGraphicFramePr>
        <p:xfrm>
          <a:off x="360217" y="1870365"/>
          <a:ext cx="11457711" cy="3906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7123">
                  <a:extLst>
                    <a:ext uri="{9D8B030D-6E8A-4147-A177-3AD203B41FA5}">
                      <a16:colId xmlns:a16="http://schemas.microsoft.com/office/drawing/2014/main" val="2290073439"/>
                    </a:ext>
                  </a:extLst>
                </a:gridCol>
                <a:gridCol w="966641">
                  <a:extLst>
                    <a:ext uri="{9D8B030D-6E8A-4147-A177-3AD203B41FA5}">
                      <a16:colId xmlns:a16="http://schemas.microsoft.com/office/drawing/2014/main" val="2027647009"/>
                    </a:ext>
                  </a:extLst>
                </a:gridCol>
                <a:gridCol w="966641">
                  <a:extLst>
                    <a:ext uri="{9D8B030D-6E8A-4147-A177-3AD203B41FA5}">
                      <a16:colId xmlns:a16="http://schemas.microsoft.com/office/drawing/2014/main" val="4157406349"/>
                    </a:ext>
                  </a:extLst>
                </a:gridCol>
                <a:gridCol w="966641">
                  <a:extLst>
                    <a:ext uri="{9D8B030D-6E8A-4147-A177-3AD203B41FA5}">
                      <a16:colId xmlns:a16="http://schemas.microsoft.com/office/drawing/2014/main" val="3750982350"/>
                    </a:ext>
                  </a:extLst>
                </a:gridCol>
                <a:gridCol w="966641">
                  <a:extLst>
                    <a:ext uri="{9D8B030D-6E8A-4147-A177-3AD203B41FA5}">
                      <a16:colId xmlns:a16="http://schemas.microsoft.com/office/drawing/2014/main" val="2890383907"/>
                    </a:ext>
                  </a:extLst>
                </a:gridCol>
                <a:gridCol w="967779">
                  <a:extLst>
                    <a:ext uri="{9D8B030D-6E8A-4147-A177-3AD203B41FA5}">
                      <a16:colId xmlns:a16="http://schemas.microsoft.com/office/drawing/2014/main" val="307899356"/>
                    </a:ext>
                  </a:extLst>
                </a:gridCol>
                <a:gridCol w="967779">
                  <a:extLst>
                    <a:ext uri="{9D8B030D-6E8A-4147-A177-3AD203B41FA5}">
                      <a16:colId xmlns:a16="http://schemas.microsoft.com/office/drawing/2014/main" val="380722942"/>
                    </a:ext>
                  </a:extLst>
                </a:gridCol>
                <a:gridCol w="858732">
                  <a:extLst>
                    <a:ext uri="{9D8B030D-6E8A-4147-A177-3AD203B41FA5}">
                      <a16:colId xmlns:a16="http://schemas.microsoft.com/office/drawing/2014/main" val="404079126"/>
                    </a:ext>
                  </a:extLst>
                </a:gridCol>
                <a:gridCol w="859867">
                  <a:extLst>
                    <a:ext uri="{9D8B030D-6E8A-4147-A177-3AD203B41FA5}">
                      <a16:colId xmlns:a16="http://schemas.microsoft.com/office/drawing/2014/main" val="82751275"/>
                    </a:ext>
                  </a:extLst>
                </a:gridCol>
                <a:gridCol w="859867">
                  <a:extLst>
                    <a:ext uri="{9D8B030D-6E8A-4147-A177-3AD203B41FA5}">
                      <a16:colId xmlns:a16="http://schemas.microsoft.com/office/drawing/2014/main" val="2546413951"/>
                    </a:ext>
                  </a:extLst>
                </a:gridCol>
              </a:tblGrid>
              <a:tr h="78139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предмет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80-99 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 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669786"/>
                  </a:ext>
                </a:extLst>
              </a:tr>
              <a:tr h="781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5593581"/>
                  </a:ext>
                </a:extLst>
              </a:tr>
              <a:tr h="781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4413815"/>
                  </a:ext>
                </a:extLst>
              </a:tr>
              <a:tr h="781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химия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29,73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27,87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26,69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770550"/>
                  </a:ext>
                </a:extLst>
              </a:tr>
              <a:tr h="781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15,96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15,61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11,86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6621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50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/>
              <a:t>Выпускники, набравшие 200 баллов по учебным предметам</a:t>
            </a:r>
            <a:endParaRPr lang="ru-RU" sz="2400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4977"/>
              </p:ext>
            </p:extLst>
          </p:nvPr>
        </p:nvGraphicFramePr>
        <p:xfrm>
          <a:off x="249382" y="1273746"/>
          <a:ext cx="11715714" cy="4489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138">
                  <a:extLst>
                    <a:ext uri="{9D8B030D-6E8A-4147-A177-3AD203B41FA5}">
                      <a16:colId xmlns:a16="http://schemas.microsoft.com/office/drawing/2014/main" val="703604073"/>
                    </a:ext>
                  </a:extLst>
                </a:gridCol>
                <a:gridCol w="3033098">
                  <a:extLst>
                    <a:ext uri="{9D8B030D-6E8A-4147-A177-3AD203B41FA5}">
                      <a16:colId xmlns:a16="http://schemas.microsoft.com/office/drawing/2014/main" val="3006623120"/>
                    </a:ext>
                  </a:extLst>
                </a:gridCol>
                <a:gridCol w="3726873">
                  <a:extLst>
                    <a:ext uri="{9D8B030D-6E8A-4147-A177-3AD203B41FA5}">
                      <a16:colId xmlns:a16="http://schemas.microsoft.com/office/drawing/2014/main" val="1530707892"/>
                    </a:ext>
                  </a:extLst>
                </a:gridCol>
                <a:gridCol w="3153605">
                  <a:extLst>
                    <a:ext uri="{9D8B030D-6E8A-4147-A177-3AD203B41FA5}">
                      <a16:colId xmlns:a16="http://schemas.microsoft.com/office/drawing/2014/main" val="3681583310"/>
                    </a:ext>
                  </a:extLst>
                </a:gridCol>
              </a:tblGrid>
              <a:tr h="641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ФИО выпускника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Предметы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6663055"/>
                  </a:ext>
                </a:extLst>
              </a:tr>
              <a:tr h="6413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2025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СОШ №13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Цыплакова Виктория Сергеевна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русский язык, химия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9653490"/>
                  </a:ext>
                </a:extLst>
              </a:tr>
              <a:tr h="64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Гимназия №44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Чукина</a:t>
                      </a:r>
                      <a:r>
                        <a:rPr lang="ru-RU" sz="1800" dirty="0">
                          <a:effectLst/>
                        </a:rPr>
                        <a:t> Анастасия Александровна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русский зык, информатика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2323144"/>
                  </a:ext>
                </a:extLst>
              </a:tr>
              <a:tr h="6413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СОШ №72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Корсун</a:t>
                      </a:r>
                      <a:r>
                        <a:rPr lang="ru-RU" sz="1800" dirty="0">
                          <a:effectLst/>
                        </a:rPr>
                        <a:t> Дарья Андреевна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русский язык, математика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023746"/>
                  </a:ext>
                </a:extLst>
              </a:tr>
              <a:tr h="64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СОШ №72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Кузнецов Матвей Владимирович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русский язык, химия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6583767"/>
                  </a:ext>
                </a:extLst>
              </a:tr>
              <a:tr h="6413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СОШ №65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Кушнеров Захар Павлович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русский язык, история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0753777"/>
                  </a:ext>
                </a:extLst>
              </a:tr>
              <a:tr h="64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Лицей №84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Молчанов Виктор Евгеньевич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русский язык, физика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17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3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193964" y="-773703"/>
            <a:ext cx="11771132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10975483" cy="1436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/>
              <a:t>Количество выпускников текущего года, не преодолевших минимальный порог ЕГЭ по учебным предметам, в динамике 2023-2025 гг.</a:t>
            </a:r>
            <a:endParaRPr lang="ru-RU" dirty="0"/>
          </a:p>
          <a:p>
            <a:pPr algn="ctr">
              <a:lnSpc>
                <a:spcPts val="20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09823"/>
              </p:ext>
            </p:extLst>
          </p:nvPr>
        </p:nvGraphicFramePr>
        <p:xfrm>
          <a:off x="193965" y="1676402"/>
          <a:ext cx="11596254" cy="4835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3397">
                  <a:extLst>
                    <a:ext uri="{9D8B030D-6E8A-4147-A177-3AD203B41FA5}">
                      <a16:colId xmlns:a16="http://schemas.microsoft.com/office/drawing/2014/main" val="3368290531"/>
                    </a:ext>
                  </a:extLst>
                </a:gridCol>
                <a:gridCol w="1329479">
                  <a:extLst>
                    <a:ext uri="{9D8B030D-6E8A-4147-A177-3AD203B41FA5}">
                      <a16:colId xmlns:a16="http://schemas.microsoft.com/office/drawing/2014/main" val="462171241"/>
                    </a:ext>
                  </a:extLst>
                </a:gridCol>
                <a:gridCol w="1114214">
                  <a:extLst>
                    <a:ext uri="{9D8B030D-6E8A-4147-A177-3AD203B41FA5}">
                      <a16:colId xmlns:a16="http://schemas.microsoft.com/office/drawing/2014/main" val="2692953983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val="2270333292"/>
                    </a:ext>
                  </a:extLst>
                </a:gridCol>
                <a:gridCol w="1177636">
                  <a:extLst>
                    <a:ext uri="{9D8B030D-6E8A-4147-A177-3AD203B41FA5}">
                      <a16:colId xmlns:a16="http://schemas.microsoft.com/office/drawing/2014/main" val="946040475"/>
                    </a:ext>
                  </a:extLst>
                </a:gridCol>
                <a:gridCol w="1274618">
                  <a:extLst>
                    <a:ext uri="{9D8B030D-6E8A-4147-A177-3AD203B41FA5}">
                      <a16:colId xmlns:a16="http://schemas.microsoft.com/office/drawing/2014/main" val="3599614630"/>
                    </a:ext>
                  </a:extLst>
                </a:gridCol>
                <a:gridCol w="858982">
                  <a:extLst>
                    <a:ext uri="{9D8B030D-6E8A-4147-A177-3AD203B41FA5}">
                      <a16:colId xmlns:a16="http://schemas.microsoft.com/office/drawing/2014/main" val="3815532374"/>
                    </a:ext>
                  </a:extLst>
                </a:gridCol>
                <a:gridCol w="1316182">
                  <a:extLst>
                    <a:ext uri="{9D8B030D-6E8A-4147-A177-3AD203B41FA5}">
                      <a16:colId xmlns:a16="http://schemas.microsoft.com/office/drawing/2014/main" val="4117138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val="2601628881"/>
                    </a:ext>
                  </a:extLst>
                </a:gridCol>
                <a:gridCol w="831274">
                  <a:extLst>
                    <a:ext uri="{9D8B030D-6E8A-4147-A177-3AD203B41FA5}">
                      <a16:colId xmlns:a16="http://schemas.microsoft.com/office/drawing/2014/main" val="4137753451"/>
                    </a:ext>
                  </a:extLst>
                </a:gridCol>
              </a:tblGrid>
              <a:tr h="53724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Предмет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71878"/>
                  </a:ext>
                </a:extLst>
              </a:tr>
              <a:tr h="3223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выпускников 2023 года, сдававших 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Доля обучающихся, не достигших минимального уровня подготовки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выпускников 2024 года, сдававших 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Доля </a:t>
                      </a:r>
                      <a:r>
                        <a:rPr lang="ru-RU" sz="1400" dirty="0">
                          <a:effectLst/>
                        </a:rPr>
                        <a:t>обучающихся, не достигших минимального уровня подготовки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Кол-во </a:t>
                      </a:r>
                      <a:r>
                        <a:rPr lang="ru-RU" sz="1400" dirty="0">
                          <a:effectLst/>
                        </a:rPr>
                        <a:t>выпускников 2025 года, сдававших 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Доля обучающихся, не достигших минимального уровня подготовки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207667"/>
                  </a:ext>
                </a:extLst>
              </a:tr>
              <a:tr h="537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чел.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21483268"/>
                  </a:ext>
                </a:extLst>
              </a:tr>
              <a:tr h="537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химия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12,61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10,1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11,39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33073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16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3044</Words>
  <Application>Microsoft Office PowerPoint</Application>
  <PresentationFormat>Широкоэкранный</PresentationFormat>
  <Paragraphs>656</Paragraphs>
  <Slides>38</Slides>
  <Notes>32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8" baseType="lpstr">
      <vt:lpstr>Martian Mono</vt:lpstr>
      <vt:lpstr>Arial</vt:lpstr>
      <vt:lpstr>Aptos</vt:lpstr>
      <vt:lpstr>Wingdings</vt:lpstr>
      <vt:lpstr>Moniqa Black</vt:lpstr>
      <vt:lpstr>Calibri</vt:lpstr>
      <vt:lpstr>Martian Mono ExtraBold</vt:lpstr>
      <vt:lpstr>Times New Roman</vt:lpstr>
      <vt:lpstr>Martian Mono SemiBold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Приказ Минпросвещения России от 9 октября 2024г. №704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 основного общего образования и среднего общего образования»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Света</cp:lastModifiedBy>
  <cp:revision>59</cp:revision>
  <dcterms:created xsi:type="dcterms:W3CDTF">2025-08-11T06:32:47Z</dcterms:created>
  <dcterms:modified xsi:type="dcterms:W3CDTF">2025-08-25T12:34:07Z</dcterms:modified>
</cp:coreProperties>
</file>